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90"/>
  </p:notesMasterIdLst>
  <p:handoutMasterIdLst>
    <p:handoutMasterId r:id="rId91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581" r:id="rId16"/>
    <p:sldId id="617" r:id="rId17"/>
    <p:sldId id="583" r:id="rId18"/>
    <p:sldId id="584" r:id="rId19"/>
    <p:sldId id="632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9" r:id="rId33"/>
    <p:sldId id="600" r:id="rId34"/>
    <p:sldId id="601" r:id="rId35"/>
    <p:sldId id="602" r:id="rId36"/>
    <p:sldId id="603" r:id="rId37"/>
    <p:sldId id="604" r:id="rId38"/>
    <p:sldId id="606" r:id="rId39"/>
    <p:sldId id="605" r:id="rId40"/>
    <p:sldId id="607" r:id="rId41"/>
    <p:sldId id="608" r:id="rId42"/>
    <p:sldId id="609" r:id="rId43"/>
    <p:sldId id="610" r:id="rId44"/>
    <p:sldId id="611" r:id="rId45"/>
    <p:sldId id="612" r:id="rId46"/>
    <p:sldId id="614" r:id="rId47"/>
    <p:sldId id="615" r:id="rId48"/>
    <p:sldId id="616" r:id="rId49"/>
    <p:sldId id="544" r:id="rId50"/>
    <p:sldId id="566" r:id="rId51"/>
    <p:sldId id="569" r:id="rId52"/>
    <p:sldId id="565" r:id="rId53"/>
    <p:sldId id="570" r:id="rId54"/>
    <p:sldId id="618" r:id="rId55"/>
    <p:sldId id="625" r:id="rId56"/>
    <p:sldId id="626" r:id="rId57"/>
    <p:sldId id="627" r:id="rId58"/>
    <p:sldId id="628" r:id="rId59"/>
    <p:sldId id="629" r:id="rId60"/>
    <p:sldId id="635" r:id="rId61"/>
    <p:sldId id="634" r:id="rId62"/>
    <p:sldId id="620" r:id="rId63"/>
    <p:sldId id="621" r:id="rId64"/>
    <p:sldId id="653" r:id="rId65"/>
    <p:sldId id="637" r:id="rId66"/>
    <p:sldId id="654" r:id="rId67"/>
    <p:sldId id="630" r:id="rId68"/>
    <p:sldId id="631" r:id="rId69"/>
    <p:sldId id="633" r:id="rId70"/>
    <p:sldId id="648" r:id="rId71"/>
    <p:sldId id="649" r:id="rId72"/>
    <p:sldId id="650" r:id="rId73"/>
    <p:sldId id="651" r:id="rId74"/>
    <p:sldId id="652" r:id="rId75"/>
    <p:sldId id="638" r:id="rId76"/>
    <p:sldId id="639" r:id="rId77"/>
    <p:sldId id="640" r:id="rId78"/>
    <p:sldId id="641" r:id="rId79"/>
    <p:sldId id="642" r:id="rId80"/>
    <p:sldId id="655" r:id="rId81"/>
    <p:sldId id="657" r:id="rId82"/>
    <p:sldId id="647" r:id="rId83"/>
    <p:sldId id="656" r:id="rId84"/>
    <p:sldId id="645" r:id="rId85"/>
    <p:sldId id="646" r:id="rId86"/>
    <p:sldId id="643" r:id="rId87"/>
    <p:sldId id="636" r:id="rId88"/>
    <p:sldId id="550" r:id="rId8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74246" autoAdjust="0"/>
  </p:normalViewPr>
  <p:slideViewPr>
    <p:cSldViewPr snapToGrid="0">
      <p:cViewPr varScale="1">
        <p:scale>
          <a:sx n="113" d="100"/>
          <a:sy n="113" d="100"/>
        </p:scale>
        <p:origin x="-168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xmlns="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xmlns="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xmlns="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xmlns="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xmlns="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entry/5c3c19466fb9a049db735f2d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xmlns="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xmlns="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xmlns="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https://juejin.im/entry/5c3c19466fb9a049db735f2d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655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85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:a16="http://schemas.microsoft.com/office/drawing/2014/main" xmlns="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:a16="http://schemas.microsoft.com/office/drawing/2014/main" xmlns="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:a16="http://schemas.microsoft.com/office/drawing/2014/main" xmlns="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ocs.ceph.com/docs/master/glossary/#term-ceph-file-syste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Create a service for it: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2400" dirty="0" smtClean="0"/>
          </a:p>
          <a:p>
            <a:r>
              <a:rPr lang="en-US" altLang="zh-TW" sz="2400" dirty="0" smtClean="0"/>
              <a:t>Hit it in a browser, or via curl CLI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</a:p>
          <a:p>
            <a:r>
              <a:rPr lang="en-US" altLang="zh-TW" sz="2400" dirty="0" smtClean="0"/>
              <a:t>Stop 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r>
              <a:rPr lang="en-US" altLang="zh-TW" sz="160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More about Pod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9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5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9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90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Nice To Have</a:t>
            </a:r>
            <a:r>
              <a:rPr lang="en-US" altLang="zh-TW" sz="2600" dirty="0"/>
              <a:t> Relevant Skills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Helm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Apt.</a:t>
            </a:r>
            <a:endParaRPr lang="en-US" altLang="zh-TW" dirty="0" smtClean="0"/>
          </a:p>
          <a:p>
            <a:r>
              <a:rPr lang="en-US" altLang="zh-TW" b="1" dirty="0" smtClean="0"/>
              <a:t>Role-Based 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:a16="http://schemas.microsoft.com/office/drawing/2014/main" xmlns="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00759"/>
            <a:ext cx="4914899" cy="44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716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6" y="936625"/>
            <a:ext cx="6142367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2" y="936625"/>
            <a:ext cx="734439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9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1026" name="Picture 2" descr="C:\Users\zach.chih\Desktop\FB_IMG_158225067368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7770"/>
            <a:ext cx="822960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2050" name="Picture 2" descr="C:\Users\zach.chih\Desktop\FB_IMG_158225068117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33" y="936625"/>
            <a:ext cx="3744733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3074" name="Picture 2" descr="C:\Users\zach.chih\Desktop\FB_IMG_158225068287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44" y="936625"/>
            <a:ext cx="4308911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4098" name="Picture 2" descr="C:\Users\zach.chih\Desktop\FB_IMG_158225069012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1" y="936625"/>
            <a:ext cx="3800717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9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5122" name="Picture 2" descr="C:\Users\zach.chih\Desktop\FB_IMG_158225069423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25" y="936625"/>
            <a:ext cx="3832549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/>
              <a:t>Types of Testing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Unit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an individual software component or module.</a:t>
            </a:r>
          </a:p>
          <a:p>
            <a:r>
              <a:rPr lang="en-US" sz="2400" b="1" dirty="0" smtClean="0"/>
              <a:t>Integration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all integrated modules to verify the </a:t>
            </a:r>
            <a:r>
              <a:rPr lang="en-US" sz="2000" dirty="0" smtClean="0"/>
              <a:t>combined functionality </a:t>
            </a:r>
            <a:r>
              <a:rPr lang="en-US" sz="2000" dirty="0"/>
              <a:t>after integration.</a:t>
            </a:r>
          </a:p>
          <a:p>
            <a:r>
              <a:rPr lang="en-US" sz="2400" b="1" dirty="0" smtClean="0"/>
              <a:t>End </a:t>
            </a:r>
            <a:r>
              <a:rPr lang="en-US" sz="2400" b="1" dirty="0"/>
              <a:t>to End (E2E) 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end-to-end behavior of the system.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5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SIG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Special Interest Group (</a:t>
            </a:r>
            <a:r>
              <a:rPr lang="en-US" sz="2800" b="1" dirty="0" smtClean="0"/>
              <a:t>SIG)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community within a larger organization with </a:t>
            </a:r>
            <a:r>
              <a:rPr lang="en-US" sz="2400" dirty="0" smtClean="0"/>
              <a:t>a shared </a:t>
            </a:r>
            <a:r>
              <a:rPr lang="en-US" sz="2400" dirty="0"/>
              <a:t>interest in advancing a specific area of knowledge, learning or </a:t>
            </a:r>
            <a:r>
              <a:rPr lang="en-US" sz="2400" dirty="0" smtClean="0"/>
              <a:t>technology where </a:t>
            </a:r>
            <a:r>
              <a:rPr lang="en-US" sz="2400" dirty="0"/>
              <a:t>members cooperate to affect or to produce solutions within their </a:t>
            </a:r>
            <a:r>
              <a:rPr lang="en-US" sz="2400" dirty="0" smtClean="0"/>
              <a:t>particular field</a:t>
            </a:r>
            <a:r>
              <a:rPr lang="en-US" sz="2400" dirty="0"/>
              <a:t>, and may communicate, meet, and organize conferences.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Kubernetes</a:t>
            </a:r>
            <a:r>
              <a:rPr lang="en-US" sz="2000" b="1" dirty="0"/>
              <a:t> SIGs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Community Governance Model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SIGs and Working Groups</a:t>
            </a:r>
          </a:p>
          <a:p>
            <a:r>
              <a:rPr lang="en-US" sz="2000" b="1" dirty="0"/>
              <a:t>Subprojects</a:t>
            </a:r>
          </a:p>
          <a:p>
            <a:pPr lvl="1"/>
            <a:r>
              <a:rPr lang="en-US" sz="1600" dirty="0"/>
              <a:t>Every part of the </a:t>
            </a:r>
            <a:r>
              <a:rPr lang="en-US" sz="1600" dirty="0" err="1"/>
              <a:t>Kubernetes</a:t>
            </a:r>
            <a:r>
              <a:rPr lang="en-US" sz="1600" dirty="0"/>
              <a:t> code and documentation must be owned by </a:t>
            </a:r>
            <a:r>
              <a:rPr lang="en-US" sz="1600" dirty="0" smtClean="0"/>
              <a:t>some subproject</a:t>
            </a:r>
            <a:r>
              <a:rPr lang="en-US" sz="1600" dirty="0"/>
              <a:t>. These subprojects will be delivered to different SIGs.</a:t>
            </a:r>
          </a:p>
          <a:p>
            <a:r>
              <a:rPr lang="en-US" sz="2000" b="1" dirty="0" smtClean="0"/>
              <a:t>Subprojects </a:t>
            </a:r>
            <a:r>
              <a:rPr lang="en-US" sz="2000" b="1" dirty="0"/>
              <a:t>of each SIGs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1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– E2E Testing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Cluster E2E testing ensures consistent and reliable behavior of</a:t>
            </a:r>
          </a:p>
          <a:p>
            <a:r>
              <a:rPr lang="en-US" sz="2800" dirty="0" err="1"/>
              <a:t>Kubernetes</a:t>
            </a:r>
            <a:r>
              <a:rPr lang="en-US" sz="2800" dirty="0"/>
              <a:t> API and catches hard-to-test bugs before user do.</a:t>
            </a:r>
          </a:p>
          <a:p>
            <a:r>
              <a:rPr lang="en-US" sz="2800" dirty="0"/>
              <a:t>test-infra provides an official tool - </a:t>
            </a:r>
            <a:r>
              <a:rPr lang="en-US" sz="2800" b="1" dirty="0" err="1"/>
              <a:t>Kubetest</a:t>
            </a:r>
            <a:r>
              <a:rPr lang="en-US" sz="2800" dirty="0"/>
              <a:t>, which is the interface for</a:t>
            </a:r>
          </a:p>
          <a:p>
            <a:r>
              <a:rPr lang="en-US" sz="2800" dirty="0"/>
              <a:t>launching and running e2e testing.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0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 err="1" smtClean="0"/>
              <a:t>Kubetest</a:t>
            </a:r>
            <a:r>
              <a:rPr lang="en-US" dirty="0" smtClean="0"/>
              <a:t> </a:t>
            </a:r>
            <a:r>
              <a:rPr lang="en-US" dirty="0"/>
              <a:t>Workflow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2" y="936625"/>
            <a:ext cx="792217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11" y="936625"/>
            <a:ext cx="397417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1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689"/>
            <a:ext cx="4591050" cy="492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3282"/>
            <a:ext cx="4870450" cy="131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558"/>
            <a:ext cx="5296990" cy="34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04" y="1314283"/>
            <a:ext cx="5117321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8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e2e tests in </a:t>
            </a:r>
            <a:r>
              <a:rPr lang="en-US" sz="2400" dirty="0" err="1"/>
              <a:t>kubernetes</a:t>
            </a:r>
            <a:r>
              <a:rPr lang="en-US" sz="2400" dirty="0"/>
              <a:t> are built atop of </a:t>
            </a:r>
            <a:r>
              <a:rPr lang="en-US" sz="2400" b="1" dirty="0"/>
              <a:t>Ginkgo</a:t>
            </a:r>
            <a:r>
              <a:rPr lang="en-US" sz="2400" dirty="0"/>
              <a:t> and </a:t>
            </a:r>
            <a:r>
              <a:rPr lang="en-US" sz="2400" b="1" dirty="0" err="1"/>
              <a:t>Gomega</a:t>
            </a:r>
            <a:r>
              <a:rPr lang="en-US" sz="2400" dirty="0"/>
              <a:t>. </a:t>
            </a:r>
            <a:r>
              <a:rPr lang="en-US" sz="2400" dirty="0" smtClean="0"/>
              <a:t>Ginkgo is </a:t>
            </a:r>
            <a:r>
              <a:rPr lang="en-US" sz="2400" dirty="0"/>
              <a:t>a </a:t>
            </a:r>
            <a:r>
              <a:rPr lang="en-US" sz="2400" b="1" dirty="0" smtClean="0"/>
              <a:t>Behavior-Driven </a:t>
            </a:r>
            <a:r>
              <a:rPr lang="en-US" sz="2400" b="1" dirty="0"/>
              <a:t>Development (BDD) </a:t>
            </a:r>
            <a:r>
              <a:rPr lang="en-US" sz="2400" dirty="0"/>
              <a:t>style Go testing </a:t>
            </a:r>
            <a:r>
              <a:rPr lang="en-US" sz="2400" dirty="0" smtClean="0"/>
              <a:t>framework, and </a:t>
            </a:r>
            <a:r>
              <a:rPr lang="en-US" sz="2400" dirty="0"/>
              <a:t>the </a:t>
            </a:r>
            <a:r>
              <a:rPr lang="en-US" sz="2400" dirty="0" err="1" smtClean="0"/>
              <a:t>Gomega</a:t>
            </a:r>
            <a:r>
              <a:rPr lang="en-US" sz="2400" dirty="0" smtClean="0"/>
              <a:t> is </a:t>
            </a:r>
            <a:r>
              <a:rPr lang="en-US" sz="2400" dirty="0"/>
              <a:t>a matcher library paired with Ginkgo.</a:t>
            </a:r>
            <a:endParaRPr 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Gingo</a:t>
            </a:r>
            <a:r>
              <a:rPr lang="en-US" dirty="0" smtClean="0"/>
              <a:t> &amp; </a:t>
            </a:r>
            <a:r>
              <a:rPr lang="en-US" dirty="0" err="1" smtClean="0"/>
              <a:t>Gomega</a:t>
            </a:r>
            <a:endParaRPr lang="en-US" dirty="0"/>
          </a:p>
        </p:txBody>
      </p:sp>
      <p:pic>
        <p:nvPicPr>
          <p:cNvPr id="11266" name="Picture 2" descr="「ginkgo go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0" y="2754314"/>
            <a:ext cx="3971829" cy="154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946219"/>
            <a:ext cx="4343400" cy="134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8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Conformance Test </a:t>
            </a:r>
            <a:r>
              <a:rPr lang="en-US" sz="2000" b="1" dirty="0" smtClean="0"/>
              <a:t>Requirements</a:t>
            </a:r>
            <a:br>
              <a:rPr lang="en-US" sz="2000" b="1" dirty="0" smtClean="0"/>
            </a:br>
            <a:r>
              <a:rPr lang="en-US" sz="2000" dirty="0"/>
              <a:t>Make sure your tests are proven to meet the conformance test requirements.</a:t>
            </a:r>
            <a:endParaRPr 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1" y="1608539"/>
            <a:ext cx="5762624" cy="336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4" y="936625"/>
            <a:ext cx="62463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E2E </a:t>
            </a:r>
            <a:r>
              <a:rPr lang="en-US" sz="2000" dirty="0" smtClean="0"/>
              <a:t>testing</a:t>
            </a:r>
            <a:r>
              <a:rPr lang="en-US" altLang="zh-TW" sz="2000" dirty="0" smtClean="0"/>
              <a:t> is important for enterprise to integrate </a:t>
            </a:r>
            <a:r>
              <a:rPr lang="en-US" altLang="zh-TW" sz="2000" dirty="0" err="1" smtClean="0"/>
              <a:t>Kubernetes</a:t>
            </a:r>
            <a:r>
              <a:rPr lang="en-US" altLang="zh-TW" sz="2000" dirty="0" smtClean="0"/>
              <a:t> with their system and take care on their own.</a:t>
            </a:r>
            <a:endParaRPr lang="zh-TW" altLang="en-US" sz="2000" dirty="0"/>
          </a:p>
          <a:p>
            <a:r>
              <a:rPr lang="en-US" altLang="zh-TW" sz="2000" dirty="0" smtClean="0"/>
              <a:t>We have to always do E2E testing before deploy applications and environment into production.</a:t>
            </a:r>
            <a:endParaRPr lang="en-US" altLang="zh-TW" sz="2000" dirty="0"/>
          </a:p>
          <a:p>
            <a:r>
              <a:rPr lang="en-US" altLang="zh-TW" sz="2000" dirty="0" smtClean="0"/>
              <a:t>Regular E2E/</a:t>
            </a:r>
            <a:r>
              <a:rPr lang="en-US" altLang="zh-TW" sz="2000" dirty="0" err="1" smtClean="0"/>
              <a:t>Comformance</a:t>
            </a:r>
            <a:r>
              <a:rPr lang="en-US" altLang="zh-TW" sz="2000" dirty="0" smtClean="0"/>
              <a:t> Test are the must-to-have things not best-to-have things.</a:t>
            </a:r>
          </a:p>
          <a:p>
            <a:r>
              <a:rPr lang="en-US" altLang="zh-TW" sz="2000" dirty="0" smtClean="0"/>
              <a:t>Further integration with CI/CD Pipeline.</a:t>
            </a:r>
          </a:p>
          <a:p>
            <a:r>
              <a:rPr lang="en-US" altLang="zh-TW" sz="2000" dirty="0" smtClean="0"/>
              <a:t>Last but not the least, please don’t kick RDs down into the F**king hell of answering complaint </a:t>
            </a:r>
            <a:r>
              <a:rPr lang="en-US" sz="2000" dirty="0" smtClean="0"/>
              <a:t>calls</a:t>
            </a:r>
            <a:r>
              <a:rPr lang="en-US" altLang="zh-TW" sz="2000" dirty="0" smtClean="0"/>
              <a:t>. If not…. Never mind. </a:t>
            </a:r>
            <a:r>
              <a:rPr lang="en-US" altLang="zh-TW" sz="2000" dirty="0" smtClean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10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1" y="936625"/>
            <a:ext cx="540309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:a16="http://schemas.microsoft.com/office/drawing/2014/main" xmlns="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9520</TotalTime>
  <Words>3821</Words>
  <Application>Microsoft Office PowerPoint</Application>
  <PresentationFormat>如螢幕大小 (16:9)</PresentationFormat>
  <Paragraphs>989</Paragraphs>
  <Slides>87</Slides>
  <Notes>54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87</vt:i4>
      </vt:variant>
    </vt:vector>
  </HeadingPairs>
  <TitlesOfParts>
    <vt:vector size="89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Nice To Have Relevant Skills</vt:lpstr>
      <vt:lpstr>The Evolving Landscape of Container Management Platforms</vt:lpstr>
      <vt:lpstr>PowerPoint 簡報</vt:lpstr>
      <vt:lpstr>PowerPoint 簡報</vt:lpstr>
      <vt:lpstr>PowerPoint 簡報</vt:lpstr>
      <vt:lpstr>Helm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PowerPoint 簡報</vt:lpstr>
      <vt:lpstr>Nginx</vt:lpstr>
      <vt:lpstr>Prometheus</vt:lpstr>
      <vt:lpstr>K8s Cluster Overview</vt:lpstr>
      <vt:lpstr>Ceph Cluster</vt:lpstr>
      <vt:lpstr>Helm Releases</vt:lpstr>
      <vt:lpstr>Specials</vt:lpstr>
      <vt:lpstr>Specials</vt:lpstr>
      <vt:lpstr>Specials</vt:lpstr>
      <vt:lpstr>Specials</vt:lpstr>
      <vt:lpstr>Specials</vt:lpstr>
      <vt:lpstr>Specials - Types of Testing</vt:lpstr>
      <vt:lpstr>Specials - SIG</vt:lpstr>
      <vt:lpstr>Specials</vt:lpstr>
      <vt:lpstr>Specials – E2E Testing</vt:lpstr>
      <vt:lpstr>Specials - Kubetest Workflow</vt:lpstr>
      <vt:lpstr>PowerPoint 簡報</vt:lpstr>
      <vt:lpstr>PowerPoint 簡報</vt:lpstr>
      <vt:lpstr>PowerPoint 簡報</vt:lpstr>
      <vt:lpstr>Gingo &amp; Gomega</vt:lpstr>
      <vt:lpstr>Specials</vt:lpstr>
      <vt:lpstr>Specials</vt:lpstr>
      <vt:lpstr>Conclusions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1142</cp:revision>
  <dcterms:created xsi:type="dcterms:W3CDTF">2004-01-16T02:40:24Z</dcterms:created>
  <dcterms:modified xsi:type="dcterms:W3CDTF">2020-02-21T03:24:34Z</dcterms:modified>
</cp:coreProperties>
</file>